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1" r:id="rId3"/>
    <p:sldId id="282" r:id="rId5"/>
    <p:sldId id="260" r:id="rId6"/>
    <p:sldId id="262" r:id="rId7"/>
    <p:sldId id="263" r:id="rId8"/>
    <p:sldId id="264" r:id="rId9"/>
    <p:sldId id="265" r:id="rId10"/>
    <p:sldId id="266" r:id="rId11"/>
    <p:sldId id="281" r:id="rId12"/>
    <p:sldId id="287" r:id="rId13"/>
    <p:sldId id="288" r:id="rId14"/>
    <p:sldId id="289" r:id="rId15"/>
    <p:sldId id="291" r:id="rId16"/>
    <p:sldId id="292" r:id="rId17"/>
    <p:sldId id="294" r:id="rId18"/>
    <p:sldId id="295" r:id="rId19"/>
    <p:sldId id="267" r:id="rId20"/>
    <p:sldId id="284" r:id="rId21"/>
    <p:sldId id="286" r:id="rId22"/>
    <p:sldId id="269" r:id="rId23"/>
    <p:sldId id="270" r:id="rId24"/>
    <p:sldId id="272" r:id="rId25"/>
    <p:sldId id="296" r:id="rId26"/>
    <p:sldId id="297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98" r:id="rId36"/>
  </p:sldIdLst>
  <p:sldSz cx="12192000" cy="6858000"/>
  <p:notesSz cx="7103745" cy="10234295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853" autoAdjust="0"/>
  </p:normalViewPr>
  <p:slideViewPr>
    <p:cSldViewPr snapToGrid="0" showGuides="1">
      <p:cViewPr varScale="1">
        <p:scale>
          <a:sx n="98" d="100"/>
          <a:sy n="98" d="100"/>
        </p:scale>
        <p:origin x="1014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3302" y="-91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6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64D3E-CE80-4CDF-B000-4A19DD94DB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最大的优势就是跨平台运行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javadoc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要加如下选项：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-encoding UTF-8 -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UTF-8</a:t>
            </a:r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否则中文会显示成乱码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javadoc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要加如下选项：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-encoding UTF-8 -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UTF-8</a:t>
            </a:r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否则中文会显示成乱码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产生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javadoc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要加如下选项：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-encoding UTF-8 -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charset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UTF-8</a:t>
            </a:r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否则中文会显示成乱码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、简单：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源自于</a:t>
            </a:r>
            <a:r>
              <a:rPr lang="en-US" altLang="zh-CN" dirty="0">
                <a:ea typeface="宋体" panose="02010600030101010101" pitchFamily="2" charset="-122"/>
              </a:rPr>
              <a:t>C++,</a:t>
            </a:r>
            <a:r>
              <a:rPr lang="zh-CN" altLang="en-US" dirty="0">
                <a:ea typeface="宋体" panose="02010600030101010101" pitchFamily="2" charset="-122"/>
              </a:rPr>
              <a:t>但做了很多的简化。例如，取消了多重继承、指针、自动地内存分配和垃回收。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、面向对象：</a:t>
            </a:r>
            <a:r>
              <a:rPr lang="en-US" altLang="zh-CN" dirty="0">
                <a:ea typeface="宋体" panose="02010600030101010101" pitchFamily="2" charset="-122"/>
              </a:rPr>
              <a:t>C</a:t>
            </a:r>
            <a:r>
              <a:rPr lang="zh-CN" altLang="en-US" dirty="0">
                <a:ea typeface="宋体" panose="02010600030101010101" pitchFamily="2" charset="-122"/>
              </a:rPr>
              <a:t>语言是过程化的语句，把程序看做是对数据进行加工变换。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是面向对象的语言，用对象来模拟现实世界。对象中包含了数据和操作数据的方法。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、分布式：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程序可以在多台计算机上协同计算。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4</a:t>
            </a:r>
            <a:r>
              <a:rPr lang="zh-CN" altLang="en-US" dirty="0">
                <a:ea typeface="宋体" panose="02010600030101010101" pitchFamily="2" charset="-122"/>
              </a:rPr>
              <a:t>、解释性：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的源程序被编译成字节码，在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虚拟机上运行。</a:t>
            </a:r>
            <a:r>
              <a:rPr lang="en-US" altLang="zh-CN" dirty="0">
                <a:ea typeface="宋体" panose="02010600030101010101" pitchFamily="2" charset="-122"/>
              </a:rPr>
              <a:t>Write once, run anywhere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、健壮性：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取消了指针，对数组下标越界进行检查，具有运行时的异常处理功能。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en-US" dirty="0">
                <a:ea typeface="宋体" panose="02010600030101010101" pitchFamily="2" charset="-122"/>
              </a:rPr>
              <a:t>、安全性：从网络上下载的</a:t>
            </a:r>
            <a:r>
              <a:rPr lang="en-US" altLang="zh-CN" dirty="0">
                <a:ea typeface="宋体" panose="02010600030101010101" pitchFamily="2" charset="-122"/>
              </a:rPr>
              <a:t>Applet</a:t>
            </a:r>
            <a:r>
              <a:rPr lang="zh-CN" altLang="en-US" dirty="0">
                <a:ea typeface="宋体" panose="02010600030101010101" pitchFamily="2" charset="-122"/>
              </a:rPr>
              <a:t>程序，在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的安全机制保护下，不会破坏本地系统。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7</a:t>
            </a:r>
            <a:r>
              <a:rPr lang="zh-CN" altLang="en-US" dirty="0">
                <a:ea typeface="宋体" panose="02010600030101010101" pitchFamily="2" charset="-122"/>
              </a:rPr>
              <a:t>、与体系结构无关：由于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是解释性的，可以在任何操作系统上运行。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8</a:t>
            </a:r>
            <a:r>
              <a:rPr lang="zh-CN" altLang="en-US" dirty="0">
                <a:ea typeface="宋体" panose="02010600030101010101" pitchFamily="2" charset="-122"/>
              </a:rPr>
              <a:t>、可移植性：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程序无需重新编译就可以在不同的平台上运行。在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语言中没有针对平台的特征，例如整数在不同平台上是长度相同的。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9</a:t>
            </a:r>
            <a:r>
              <a:rPr lang="zh-CN" altLang="en-US" dirty="0">
                <a:ea typeface="宋体" panose="02010600030101010101" pitchFamily="2" charset="-122"/>
              </a:rPr>
              <a:t>、高性能：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程序已经可以和</a:t>
            </a:r>
            <a:r>
              <a:rPr lang="en-US" altLang="zh-CN" dirty="0">
                <a:ea typeface="宋体" panose="02010600030101010101" pitchFamily="2" charset="-122"/>
              </a:rPr>
              <a:t>C++</a:t>
            </a:r>
            <a:r>
              <a:rPr lang="zh-CN" altLang="en-US" dirty="0">
                <a:ea typeface="宋体" panose="02010600030101010101" pitchFamily="2" charset="-122"/>
              </a:rPr>
              <a:t>程序媲美。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10</a:t>
            </a:r>
            <a:r>
              <a:rPr lang="zh-CN" altLang="en-US" dirty="0">
                <a:ea typeface="宋体" panose="02010600030101010101" pitchFamily="2" charset="-122"/>
              </a:rPr>
              <a:t>、多线程：</a:t>
            </a:r>
            <a:r>
              <a:rPr lang="en-US" altLang="zh-CN" dirty="0">
                <a:ea typeface="宋体" panose="02010600030101010101" pitchFamily="2" charset="-122"/>
              </a:rPr>
              <a:t>Java</a:t>
            </a:r>
            <a:r>
              <a:rPr lang="zh-CN" altLang="en-US" dirty="0">
                <a:ea typeface="宋体" panose="02010600030101010101" pitchFamily="2" charset="-122"/>
              </a:rPr>
              <a:t>支持多线程编程，在同一时间执行多个任务。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JLS</a:t>
            </a:r>
            <a:r>
              <a:rPr lang="zh-CN" altLang="en-US" dirty="0"/>
              <a:t>：对语言最权威的解释</a:t>
            </a:r>
            <a:endParaRPr lang="en-US" altLang="zh-CN" dirty="0"/>
          </a:p>
          <a:p>
            <a:pPr eaLnBrk="1" hangingPunct="1"/>
            <a:r>
              <a:rPr lang="en-US" altLang="zh-CN" dirty="0"/>
              <a:t>API</a:t>
            </a:r>
            <a:r>
              <a:rPr lang="zh-CN" altLang="en-US" dirty="0"/>
              <a:t>：这么课实际上是一个入门级的介绍，要熟练使用</a:t>
            </a:r>
            <a:r>
              <a:rPr lang="en-US" altLang="zh-CN" dirty="0"/>
              <a:t>Java</a:t>
            </a:r>
            <a:r>
              <a:rPr lang="zh-CN" altLang="en-US" dirty="0"/>
              <a:t>，必须熟悉</a:t>
            </a:r>
            <a:r>
              <a:rPr lang="en-US" altLang="zh-CN" dirty="0"/>
              <a:t>API</a:t>
            </a:r>
            <a:endParaRPr lang="en-US" altLang="zh-CN" dirty="0"/>
          </a:p>
          <a:p>
            <a:pPr eaLnBrk="1" hangingPunct="1"/>
            <a:r>
              <a:rPr lang="en-US" altLang="zh-CN" dirty="0"/>
              <a:t>JDK</a:t>
            </a:r>
            <a:r>
              <a:rPr lang="zh-CN" altLang="en-US" dirty="0"/>
              <a:t>：</a:t>
            </a:r>
            <a:r>
              <a:rPr lang="en-US" altLang="zh-CN" dirty="0"/>
              <a:t>JAVA</a:t>
            </a:r>
            <a:r>
              <a:rPr lang="zh-CN" altLang="en-US" dirty="0"/>
              <a:t>开发工具，提供了一系列命令行工具。如</a:t>
            </a:r>
            <a:r>
              <a:rPr lang="en-US" altLang="zh-CN" dirty="0" err="1"/>
              <a:t>javc</a:t>
            </a:r>
            <a:r>
              <a:rPr lang="zh-CN" altLang="en-US" dirty="0"/>
              <a:t>（编译</a:t>
            </a:r>
            <a:r>
              <a:rPr lang="en-US" altLang="zh-CN" dirty="0"/>
              <a:t>Java</a:t>
            </a:r>
            <a:r>
              <a:rPr lang="zh-CN" altLang="en-US" dirty="0"/>
              <a:t>程序）、</a:t>
            </a:r>
            <a:r>
              <a:rPr lang="en-US" altLang="zh-CN" dirty="0"/>
              <a:t>java</a:t>
            </a:r>
            <a:r>
              <a:rPr lang="zh-CN" altLang="en-US" dirty="0"/>
              <a:t>（运行</a:t>
            </a:r>
            <a:r>
              <a:rPr lang="en-US" altLang="zh-CN" dirty="0"/>
              <a:t>Java</a:t>
            </a:r>
            <a:r>
              <a:rPr lang="zh-CN" altLang="en-US" dirty="0"/>
              <a:t>程序）、</a:t>
            </a:r>
            <a:r>
              <a:rPr lang="en-US" altLang="zh-CN" dirty="0" err="1"/>
              <a:t>jdb</a:t>
            </a:r>
            <a:r>
              <a:rPr lang="zh-CN" altLang="en-US" dirty="0"/>
              <a:t>（调试</a:t>
            </a:r>
            <a:r>
              <a:rPr lang="en-US" altLang="zh-CN" dirty="0"/>
              <a:t>Java</a:t>
            </a:r>
            <a:r>
              <a:rPr lang="zh-CN" altLang="en-US" dirty="0"/>
              <a:t>程序）</a:t>
            </a:r>
            <a:endParaRPr lang="en-US" altLang="zh-CN" dirty="0"/>
          </a:p>
          <a:p>
            <a:pPr eaLnBrk="1" hangingPunct="1"/>
            <a:r>
              <a:rPr lang="en-US" altLang="zh-CN" dirty="0"/>
              <a:t>IDE</a:t>
            </a:r>
            <a:r>
              <a:rPr lang="zh-CN" altLang="en-US" dirty="0"/>
              <a:t>：对</a:t>
            </a:r>
            <a:r>
              <a:rPr lang="en-US" altLang="zh-CN" dirty="0"/>
              <a:t>JDK</a:t>
            </a:r>
            <a:r>
              <a:rPr lang="zh-CN" altLang="en-US" dirty="0"/>
              <a:t>的封装。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JDK 15 </a:t>
            </a:r>
            <a:r>
              <a:rPr lang="zh-CN" altLang="en-US" dirty="0"/>
              <a:t>并不是一个长期支持的版本</a:t>
            </a:r>
            <a:r>
              <a:rPr lang="en-US" altLang="zh-CN" dirty="0"/>
              <a:t>(LTS)</a:t>
            </a:r>
            <a:r>
              <a:rPr lang="zh-CN" altLang="en-US" dirty="0"/>
              <a:t>，只支持 </a:t>
            </a:r>
            <a:r>
              <a:rPr lang="en-US" altLang="zh-CN" dirty="0"/>
              <a:t>6 </a:t>
            </a:r>
            <a:r>
              <a:rPr lang="zh-CN" altLang="en-US" dirty="0"/>
              <a:t>个月到 </a:t>
            </a:r>
            <a:r>
              <a:rPr lang="en-US" altLang="zh-CN" dirty="0"/>
              <a:t>2021 </a:t>
            </a:r>
            <a:r>
              <a:rPr lang="zh-CN" altLang="en-US" dirty="0"/>
              <a:t>年 </a:t>
            </a:r>
            <a:r>
              <a:rPr lang="en-US" altLang="zh-CN" dirty="0"/>
              <a:t>3 </a:t>
            </a:r>
            <a:r>
              <a:rPr lang="zh-CN" altLang="en-US" dirty="0"/>
              <a:t>月，上一个长期支持版本还是 </a:t>
            </a:r>
            <a:r>
              <a:rPr lang="en-US" altLang="zh-CN" dirty="0"/>
              <a:t>JDK 11</a:t>
            </a:r>
            <a:r>
              <a:rPr lang="zh-CN" altLang="en-US" dirty="0"/>
              <a:t>，所以千万不要把非长期支持版本用在生产。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0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6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png"/><Relationship Id="rId2" Type="http://schemas.openxmlformats.org/officeDocument/2006/relationships/hyperlink" Target="https://www.oracle.com/technetwork/java/javase/downloads/index.html" TargetMode="External"/><Relationship Id="rId1" Type="http://schemas.openxmlformats.org/officeDocument/2006/relationships/hyperlink" Target="http://www.oracle.com/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5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517650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39" y="1608455"/>
            <a:ext cx="5388391" cy="80409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1.1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了解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历史及特征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67534" y="2389505"/>
            <a:ext cx="520557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1.2JAVA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语言规范，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IDE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Copyright Notice"/>
          <p:cNvSpPr/>
          <p:nvPr/>
        </p:nvSpPr>
        <p:spPr bwMode="auto">
          <a:xfrm>
            <a:off x="5575855" y="3170555"/>
            <a:ext cx="493095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第一个简单的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Copyright Notice"/>
          <p:cNvSpPr/>
          <p:nvPr/>
        </p:nvSpPr>
        <p:spPr bwMode="auto">
          <a:xfrm>
            <a:off x="5604196" y="4013149"/>
            <a:ext cx="55999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1.4 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运行环境：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JVM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9279402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Java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概述</a:t>
            </a:r>
            <a:endPara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298700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079750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3860800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6" name="组合 10"/>
          <p:cNvGrpSpPr/>
          <p:nvPr/>
        </p:nvGrpSpPr>
        <p:grpSpPr bwMode="auto">
          <a:xfrm>
            <a:off x="4566285" y="4772292"/>
            <a:ext cx="729615" cy="652145"/>
            <a:chOff x="1469675" y="2728606"/>
            <a:chExt cx="2187070" cy="2162788"/>
          </a:xfrm>
        </p:grpSpPr>
        <p:grpSp>
          <p:nvGrpSpPr>
            <p:cNvPr id="67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8" name="等腰三角形 6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3" name="Copyright Notice"/>
          <p:cNvSpPr/>
          <p:nvPr/>
        </p:nvSpPr>
        <p:spPr bwMode="auto">
          <a:xfrm>
            <a:off x="5635652" y="4863097"/>
            <a:ext cx="599425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1.5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安装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、创建、编译和执行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4" name="组合 10"/>
          <p:cNvGrpSpPr/>
          <p:nvPr/>
        </p:nvGrpSpPr>
        <p:grpSpPr bwMode="auto">
          <a:xfrm>
            <a:off x="4575464" y="5563678"/>
            <a:ext cx="729615" cy="652145"/>
            <a:chOff x="1469675" y="2728606"/>
            <a:chExt cx="2187070" cy="2162788"/>
          </a:xfrm>
        </p:grpSpPr>
        <p:grpSp>
          <p:nvGrpSpPr>
            <p:cNvPr id="75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7" name="等腰三角形 7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任意多边形 7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1" name="Copyright Notice"/>
          <p:cNvSpPr/>
          <p:nvPr/>
        </p:nvSpPr>
        <p:spPr bwMode="auto">
          <a:xfrm>
            <a:off x="5644831" y="5654483"/>
            <a:ext cx="5581357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1.6 Java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程序剖析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297" y="2160800"/>
            <a:ext cx="9682126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下载机器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OS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对应的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（官网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hlinkClick r:id="rId1"/>
              </a:rPr>
              <a:t>www.oracle.com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，下载最新最稳定的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Java SE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版本）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hlinkClick r:id="rId2"/>
              </a:rPr>
              <a:t>https://www.oracle.com/technetwork/java/javase/downloads/index.html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，目前最新版本是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Java SE 21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注意区分不同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OS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 for Win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JDK for Linux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 for MAC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除了下载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，建议下载该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对应的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帮助文档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一定要下载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64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JDK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不管机器实际物理内存多大，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JVM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最大内存只能用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3G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下载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447" y="4014055"/>
            <a:ext cx="2914650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297" y="1937778"/>
            <a:ext cx="9682126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安装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，记住安装目录，例如安装在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D:\jdk1.8.0_231_64bit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下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可以在机器上安装多个版本的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，不同版本的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安装在不同的目录下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通过环境变量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JAVA_HOME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可以切换不同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版本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安装目录下内容为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15297" y="1227173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4290" y="3430395"/>
            <a:ext cx="6639506" cy="32689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89968" y="3334215"/>
            <a:ext cx="5430647" cy="30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4351" y="3742215"/>
            <a:ext cx="2894898" cy="618228"/>
            <a:chOff x="294351" y="3742215"/>
            <a:chExt cx="2894898" cy="618228"/>
          </a:xfrm>
        </p:grpSpPr>
        <p:sp>
          <p:nvSpPr>
            <p:cNvPr id="5" name="对话气泡: 圆角矩形 4"/>
            <p:cNvSpPr/>
            <p:nvPr/>
          </p:nvSpPr>
          <p:spPr>
            <a:xfrm>
              <a:off x="294351" y="3742215"/>
              <a:ext cx="2894898" cy="557561"/>
            </a:xfrm>
            <a:prstGeom prst="wedgeRoundRectCallout">
              <a:avLst>
                <a:gd name="adj1" fmla="val 55287"/>
                <a:gd name="adj2" fmla="val -9750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94351" y="3775668"/>
              <a:ext cx="2894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bin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目录包含命令行工具，如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</a:rPr>
                <a:t>javac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java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</a:rPr>
                <a:t>jdb</a:t>
              </a: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3374290" y="3913571"/>
            <a:ext cx="5430647" cy="44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34176" y="4569843"/>
            <a:ext cx="3015248" cy="1131769"/>
            <a:chOff x="234176" y="4569843"/>
            <a:chExt cx="3015248" cy="1131769"/>
          </a:xfrm>
        </p:grpSpPr>
        <p:sp>
          <p:nvSpPr>
            <p:cNvPr id="16" name="对话气泡: 圆角矩形 15"/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54910"/>
                <a:gd name="adj2" fmla="val -70897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94351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</a:rPr>
                <a:t>jre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开头的目录包含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Java Runtime Environment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JRE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）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如果不做开发，只是运行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Java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程序，则只需安装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JRE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即可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374289" y="5864210"/>
            <a:ext cx="5430647" cy="268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34176" y="6215312"/>
            <a:ext cx="2894898" cy="557561"/>
            <a:chOff x="294351" y="3742215"/>
            <a:chExt cx="2894898" cy="557561"/>
          </a:xfrm>
        </p:grpSpPr>
        <p:sp>
          <p:nvSpPr>
            <p:cNvPr id="20" name="对话气泡: 圆角矩形 19"/>
            <p:cNvSpPr/>
            <p:nvPr/>
          </p:nvSpPr>
          <p:spPr>
            <a:xfrm>
              <a:off x="294351" y="3742215"/>
              <a:ext cx="2894898" cy="557561"/>
            </a:xfrm>
            <a:prstGeom prst="wedgeRoundRectCallout">
              <a:avLst>
                <a:gd name="adj1" fmla="val 55287"/>
                <a:gd name="adj2" fmla="val -9750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94351" y="3775668"/>
              <a:ext cx="28948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Java SE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库的源代码</a:t>
              </a: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297" y="2173219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安装好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后，需要配置环境变量（以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为例，其它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OS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类似）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首先配置环境变量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JAVA_HOME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，指向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的安装目录，如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D:\jdk1.8.0_231_64bit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%JAVA_HOME%/bin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路径加到环境变量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PATH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里，这样在命令行窗口里可以在任何位置调用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里面的命令行工具，如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javac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在通过命令行运行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程序时，还需要配置环境变量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CLASSPATH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CLASSPATH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的作用是让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JVM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能够找到要运行的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类。在设置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CLASSPATH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时，指定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class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文件所属包的上级目录；如果多个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class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文件被打包到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.jar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文件，则一定要指定到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jar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文件（而不是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jar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文件所在的目录，因为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.jar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文件本质上就是一个目录）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配置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相关的环境变量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假设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安装在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D:\jdk1.8.0_231_64bit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IDEA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创建的一个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工程目录如右图所示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src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目录下创建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package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hust.cs.javacourse.ch1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package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下创建类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HelloWorld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如下图所示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编译完成后，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HelloWorld.class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文件的位置如右图所示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1800" y="4675158"/>
            <a:ext cx="5220036" cy="209208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hust.cs.javacourse.ch1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HelloWorld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(String[] args){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"Hello world!"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3006" y="2328592"/>
            <a:ext cx="4619625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这个工程在资源管理器里的视图如图所示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98" y="2656964"/>
            <a:ext cx="7252358" cy="36929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5122" y="4739268"/>
            <a:ext cx="1742609" cy="730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003288" y="4975734"/>
            <a:ext cx="8032598" cy="1570032"/>
            <a:chOff x="234176" y="4569843"/>
            <a:chExt cx="2957764" cy="1131769"/>
          </a:xfrm>
        </p:grpSpPr>
        <p:sp>
          <p:nvSpPr>
            <p:cNvPr id="11" name="对话气泡: 圆角矩形 10"/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65759"/>
                <a:gd name="adj2" fmla="val -5087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可以看到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D:\IdeaWorkspace\JavaDemo\bin\production\JavaDemo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下面包含了和包名对应的四级子目录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</a:rPr>
                <a:t>hust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\cs\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</a:rPr>
                <a:t>javacourse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\ch1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，在里面包含了编译得到的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</a:rPr>
                <a:t>HelloWorld.class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类，如果在命令行里运行这个类，只需要把这个类所在包的上级级目录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D:\IdeaWorkspace\JavaDemo\bin\production\JavaDemo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加到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CLASSPATH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里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5012" y="2090248"/>
            <a:ext cx="11081610" cy="2756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基于前面的工程目录，可以在直接在命令行运行的一个脚本（如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run.bat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文件）如下所示：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shell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脚本配置环境变量示例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231" y="2940178"/>
            <a:ext cx="11260583" cy="39178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JAVA_HOME=D:\jdk1.8.0_231_64bit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PROJECT_HOME=D:\IdeaWorkspace\JavaDemo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path=%path%;%JAVA_HOME%\bin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set 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=%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%;%PROJECT_HOME%\bin\production\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JavaDemo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java -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%</a:t>
            </a: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classpath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% hust.cs.javacourse.ch1.HelloWorld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76215" y="3045341"/>
            <a:ext cx="2908463" cy="383660"/>
            <a:chOff x="234176" y="4569843"/>
            <a:chExt cx="2957764" cy="1131769"/>
          </a:xfrm>
        </p:grpSpPr>
        <p:sp>
          <p:nvSpPr>
            <p:cNvPr id="16" name="对话气泡: 圆角矩形 15"/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74586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设置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JAVA_HOME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环境变量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88159" y="3689385"/>
            <a:ext cx="3096682" cy="383660"/>
            <a:chOff x="234176" y="4569843"/>
            <a:chExt cx="2957764" cy="1131769"/>
          </a:xfrm>
        </p:grpSpPr>
        <p:sp>
          <p:nvSpPr>
            <p:cNvPr id="19" name="对话气泡: 圆角矩形 18"/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74586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设置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PROJECT_HOME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环境变量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53787" y="4217596"/>
            <a:ext cx="5042835" cy="383660"/>
            <a:chOff x="234176" y="4569843"/>
            <a:chExt cx="2957764" cy="1131769"/>
          </a:xfrm>
        </p:grpSpPr>
        <p:sp>
          <p:nvSpPr>
            <p:cNvPr id="22" name="对话气泡: 圆角矩形 21"/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54224"/>
                <a:gd name="adj2" fmla="val 260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36867" y="4622191"/>
              <a:ext cx="2955073" cy="102707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把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JAVA_HOME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目录的子目录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bin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加到环境变量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PATH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04732" y="5230371"/>
            <a:ext cx="7347301" cy="695840"/>
            <a:chOff x="234176" y="4569843"/>
            <a:chExt cx="2957764" cy="1131769"/>
          </a:xfrm>
        </p:grpSpPr>
        <p:sp>
          <p:nvSpPr>
            <p:cNvPr id="25" name="对话气泡: 圆角矩形 24"/>
            <p:cNvSpPr/>
            <p:nvPr/>
          </p:nvSpPr>
          <p:spPr>
            <a:xfrm>
              <a:off x="234176" y="4569843"/>
              <a:ext cx="2955073" cy="1131769"/>
            </a:xfrm>
            <a:prstGeom prst="wedgeRoundRectCallout">
              <a:avLst>
                <a:gd name="adj1" fmla="val -59860"/>
                <a:gd name="adj2" fmla="val -56229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36867" y="4622191"/>
              <a:ext cx="2955073" cy="10270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把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PROJECT_HOME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目录的子目录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bin\production\</a:t>
              </a:r>
              <a:r>
                <a:rPr lang="en-US" altLang="zh-CN" sz="1600" dirty="0" err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JavaDemo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加到环境变量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CLASSPATH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，这个目录是类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HelloWorld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所属包的上级目录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96776" y="6022149"/>
            <a:ext cx="6567400" cy="424892"/>
            <a:chOff x="234176" y="4569837"/>
            <a:chExt cx="2957764" cy="1131768"/>
          </a:xfrm>
        </p:grpSpPr>
        <p:sp>
          <p:nvSpPr>
            <p:cNvPr id="28" name="对话气泡: 圆角矩形 27"/>
            <p:cNvSpPr/>
            <p:nvPr/>
          </p:nvSpPr>
          <p:spPr>
            <a:xfrm>
              <a:off x="234176" y="4569837"/>
              <a:ext cx="2955073" cy="1131768"/>
            </a:xfrm>
            <a:prstGeom prst="wedgeRoundRectCallout">
              <a:avLst>
                <a:gd name="adj1" fmla="val -60900"/>
                <a:gd name="adj2" fmla="val 40133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36867" y="4622191"/>
              <a:ext cx="2955073" cy="10270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启动类时，用类的完全限定名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带包名限定），并且带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en-US" altLang="zh-CN" sz="1600" dirty="0" err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classspath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选项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Windows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里图形化方式设置环境变量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0" y="2049930"/>
            <a:ext cx="3790671" cy="42951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37" y="2049930"/>
            <a:ext cx="4383559" cy="42951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902" y="2049930"/>
            <a:ext cx="3822319" cy="37487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41756" y="5486400"/>
            <a:ext cx="1282390" cy="3122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63216" y="5549052"/>
            <a:ext cx="705574" cy="338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063430" y="4909715"/>
            <a:ext cx="2370824" cy="1932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1367480" y="2322632"/>
            <a:ext cx="705574" cy="338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491807" y="2395383"/>
            <a:ext cx="2370824" cy="1932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5619" y="6433583"/>
            <a:ext cx="364715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打开系统属性窗口，设置环境变量</a:t>
            </a:r>
            <a:endParaRPr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87537" y="6448764"/>
            <a:ext cx="29514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新建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JAVA_HOME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环境变量</a:t>
            </a:r>
            <a:endParaRPr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87471" y="6063580"/>
            <a:ext cx="357982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添加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%JAVA_HOME%\bin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到环境</a:t>
            </a:r>
            <a:endParaRPr lang="en-US" altLang="zh-CN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变量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PATH</a:t>
            </a:r>
            <a:endParaRPr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安装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、创建、编译和执行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3493" y="1753641"/>
            <a:ext cx="8116731" cy="473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创建和编辑源代码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可以使用任何文本编译器创建和编辑源代码。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文件名必须与公共的类名一致，文件后缀为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.java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如果有多个类，且没有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public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类，文件名可与任一类名相同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一个</a:t>
            </a:r>
            <a:r>
              <a:rPr lang="en-US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源文件最多只能有一个</a:t>
            </a:r>
            <a:r>
              <a:rPr lang="en-US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public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类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如果一个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源文件包含多个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，那么编译后会产生多个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.class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文件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安装好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JDK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，配置好环境变量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编译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在控制台中执行：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javac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源文件名（要保证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OS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能找到该文件）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.class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字节码文件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执行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在控制台中执行：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java   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启动类完全限定类名（要保证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JVM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能找到这个类）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启动类必须有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public static void main(String[] args)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28"/>
          <p:cNvGrpSpPr/>
          <p:nvPr/>
        </p:nvGrpSpPr>
        <p:grpSpPr bwMode="auto">
          <a:xfrm>
            <a:off x="8826424" y="1505124"/>
            <a:ext cx="2520950" cy="4783138"/>
            <a:chOff x="3696" y="816"/>
            <a:chExt cx="1588" cy="3013"/>
          </a:xfrm>
        </p:grpSpPr>
        <p:sp>
          <p:nvSpPr>
            <p:cNvPr id="17" name="自选图形 4"/>
            <p:cNvSpPr>
              <a:spLocks noChangeArrowheads="1"/>
            </p:cNvSpPr>
            <p:nvPr/>
          </p:nvSpPr>
          <p:spPr bwMode="auto">
            <a:xfrm>
              <a:off x="3696" y="816"/>
              <a:ext cx="1056" cy="288"/>
            </a:xfrm>
            <a:prstGeom prst="flowChartManualInpu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创建</a:t>
              </a:r>
              <a:r>
                <a:rPr lang="en-US" altLang="zh-CN" sz="1600">
                  <a:latin typeface="+mn-ea"/>
                  <a:ea typeface="+mn-ea"/>
                </a:rPr>
                <a:t>/</a:t>
              </a:r>
              <a:r>
                <a:rPr lang="zh-CN" altLang="en-US" sz="1600">
                  <a:latin typeface="+mn-ea"/>
                  <a:ea typeface="+mn-ea"/>
                </a:rPr>
                <a:t>编辑源代码</a:t>
              </a:r>
              <a:endParaRPr lang="zh-CN" altLang="en-US" sz="1600">
                <a:latin typeface="+mn-ea"/>
                <a:ea typeface="+mn-ea"/>
              </a:endParaRPr>
            </a:p>
          </p:txBody>
        </p:sp>
        <p:sp>
          <p:nvSpPr>
            <p:cNvPr id="18" name="自选图形 7"/>
            <p:cNvSpPr>
              <a:spLocks noChangeArrowheads="1"/>
            </p:cNvSpPr>
            <p:nvPr/>
          </p:nvSpPr>
          <p:spPr bwMode="auto">
            <a:xfrm>
              <a:off x="4080" y="1344"/>
              <a:ext cx="288" cy="336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矩形 8"/>
            <p:cNvSpPr>
              <a:spLocks noChangeArrowheads="1"/>
            </p:cNvSpPr>
            <p:nvPr/>
          </p:nvSpPr>
          <p:spPr bwMode="auto">
            <a:xfrm>
              <a:off x="3744" y="1968"/>
              <a:ext cx="960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编译源文件</a:t>
              </a:r>
              <a:endParaRPr lang="zh-CN" altLang="en-US" sz="1600">
                <a:latin typeface="+mn-ea"/>
                <a:ea typeface="+mn-ea"/>
              </a:endParaRPr>
            </a:p>
          </p:txBody>
        </p:sp>
        <p:sp>
          <p:nvSpPr>
            <p:cNvPr id="20" name="自选图形 9"/>
            <p:cNvSpPr>
              <a:spLocks noChangeArrowheads="1"/>
            </p:cNvSpPr>
            <p:nvPr/>
          </p:nvSpPr>
          <p:spPr bwMode="auto">
            <a:xfrm>
              <a:off x="4080" y="2400"/>
              <a:ext cx="288" cy="336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矩形 10"/>
            <p:cNvSpPr>
              <a:spLocks noChangeArrowheads="1"/>
            </p:cNvSpPr>
            <p:nvPr/>
          </p:nvSpPr>
          <p:spPr bwMode="auto">
            <a:xfrm>
              <a:off x="3744" y="3024"/>
              <a:ext cx="960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执行字节码</a:t>
              </a:r>
              <a:endParaRPr lang="zh-CN" altLang="en-US" sz="1600">
                <a:latin typeface="+mn-ea"/>
                <a:ea typeface="+mn-ea"/>
              </a:endParaRPr>
            </a:p>
          </p:txBody>
        </p:sp>
        <p:sp>
          <p:nvSpPr>
            <p:cNvPr id="22" name="自选图形 11"/>
            <p:cNvSpPr>
              <a:spLocks noChangeArrowheads="1"/>
            </p:cNvSpPr>
            <p:nvPr/>
          </p:nvSpPr>
          <p:spPr bwMode="auto">
            <a:xfrm>
              <a:off x="3840" y="3456"/>
              <a:ext cx="768" cy="240"/>
            </a:xfrm>
            <a:prstGeom prst="flowChartDisplay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>
                  <a:latin typeface="+mn-ea"/>
                  <a:ea typeface="+mn-ea"/>
                </a:rPr>
                <a:t>输出结果</a:t>
              </a:r>
              <a:endParaRPr lang="zh-CN" altLang="en-US" sz="1600">
                <a:latin typeface="+mn-ea"/>
                <a:ea typeface="+mn-ea"/>
              </a:endParaRPr>
            </a:p>
          </p:txBody>
        </p:sp>
        <p:cxnSp>
          <p:nvCxnSpPr>
            <p:cNvPr id="23" name="自选图形 12"/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>
              <a:off x="4224" y="1104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4" name="自选图形 13"/>
            <p:cNvCxnSpPr>
              <a:cxnSpLocks noChangeShapeType="1"/>
              <a:stCxn id="18" idx="2"/>
              <a:endCxn id="19" idx="0"/>
            </p:cNvCxnSpPr>
            <p:nvPr/>
          </p:nvCxnSpPr>
          <p:spPr bwMode="auto">
            <a:xfrm>
              <a:off x="4224" y="1680"/>
              <a:ext cx="0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5" name="自选图形 14"/>
            <p:cNvCxnSpPr>
              <a:cxnSpLocks noChangeShapeType="1"/>
              <a:stCxn id="19" idx="2"/>
              <a:endCxn id="20" idx="0"/>
            </p:cNvCxnSpPr>
            <p:nvPr/>
          </p:nvCxnSpPr>
          <p:spPr bwMode="auto">
            <a:xfrm>
              <a:off x="4224" y="2160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6" name="自选图形 15"/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4224" y="2736"/>
              <a:ext cx="0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7" name="自选图形 16"/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>
              <a:off x="4224" y="3216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8" name="自选图形 17"/>
            <p:cNvCxnSpPr>
              <a:cxnSpLocks noChangeShapeType="1"/>
              <a:stCxn id="19" idx="3"/>
              <a:endCxn id="17" idx="3"/>
            </p:cNvCxnSpPr>
            <p:nvPr/>
          </p:nvCxnSpPr>
          <p:spPr bwMode="auto">
            <a:xfrm flipV="1">
              <a:off x="4704" y="960"/>
              <a:ext cx="48" cy="1104"/>
            </a:xfrm>
            <a:prstGeom prst="bentConnector3">
              <a:avLst>
                <a:gd name="adj1" fmla="val 985412"/>
              </a:avLst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  <p:cxnSp>
          <p:nvCxnSpPr>
            <p:cNvPr id="29" name="自选图形 18"/>
            <p:cNvCxnSpPr>
              <a:cxnSpLocks noChangeShapeType="1"/>
              <a:stCxn id="22" idx="3"/>
              <a:endCxn id="17" idx="3"/>
            </p:cNvCxnSpPr>
            <p:nvPr/>
          </p:nvCxnSpPr>
          <p:spPr bwMode="auto">
            <a:xfrm flipV="1">
              <a:off x="4608" y="960"/>
              <a:ext cx="144" cy="2616"/>
            </a:xfrm>
            <a:prstGeom prst="bentConnector3">
              <a:avLst>
                <a:gd name="adj1" fmla="val 505551"/>
              </a:avLst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</p:spPr>
        </p:cxnSp>
        <p:sp>
          <p:nvSpPr>
            <p:cNvPr id="30" name="文本框 19"/>
            <p:cNvSpPr txBox="1">
              <a:spLocks noChangeArrowheads="1"/>
            </p:cNvSpPr>
            <p:nvPr/>
          </p:nvSpPr>
          <p:spPr bwMode="auto">
            <a:xfrm>
              <a:off x="4368" y="1361"/>
              <a:ext cx="827" cy="3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源文件</a:t>
              </a:r>
              <a:endParaRPr lang="zh-CN" altLang="en-US" sz="1600">
                <a:latin typeface="+mn-ea"/>
                <a:ea typeface="+mn-ea"/>
              </a:endParaRPr>
            </a:p>
            <a:p>
              <a:pPr eaLnBrk="1" hangingPunct="1">
                <a:defRPr/>
              </a:pPr>
              <a:r>
                <a:rPr lang="en-US" altLang="zh-CN" sz="1600">
                  <a:latin typeface="+mn-ea"/>
                  <a:ea typeface="+mn-ea"/>
                </a:rPr>
                <a:t>(.java</a:t>
              </a:r>
              <a:r>
                <a:rPr lang="zh-CN" altLang="en-US" sz="1600">
                  <a:latin typeface="+mn-ea"/>
                  <a:ea typeface="+mn-ea"/>
                </a:rPr>
                <a:t>文件</a:t>
              </a:r>
              <a:r>
                <a:rPr lang="en-US" altLang="zh-CN" sz="1600">
                  <a:latin typeface="+mn-ea"/>
                  <a:ea typeface="+mn-ea"/>
                </a:rPr>
                <a:t>)</a:t>
              </a:r>
              <a:endParaRPr lang="en-US" altLang="zh-CN" sz="1600">
                <a:latin typeface="+mn-ea"/>
                <a:ea typeface="+mn-ea"/>
              </a:endParaRPr>
            </a:p>
          </p:txBody>
        </p:sp>
        <p:sp>
          <p:nvSpPr>
            <p:cNvPr id="31" name="文本框 21"/>
            <p:cNvSpPr txBox="1">
              <a:spLocks noChangeArrowheads="1"/>
            </p:cNvSpPr>
            <p:nvPr/>
          </p:nvSpPr>
          <p:spPr bwMode="auto">
            <a:xfrm>
              <a:off x="4368" y="2465"/>
              <a:ext cx="892" cy="3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字节码</a:t>
              </a:r>
              <a:endParaRPr lang="zh-CN" altLang="en-US" sz="1600">
                <a:latin typeface="+mn-ea"/>
                <a:ea typeface="+mn-ea"/>
              </a:endParaRPr>
            </a:p>
            <a:p>
              <a:pPr eaLnBrk="1" hangingPunct="1">
                <a:defRPr/>
              </a:pPr>
              <a:r>
                <a:rPr lang="en-US" altLang="zh-CN" sz="1600">
                  <a:latin typeface="+mn-ea"/>
                  <a:ea typeface="+mn-ea"/>
                </a:rPr>
                <a:t>(.class</a:t>
              </a:r>
              <a:r>
                <a:rPr lang="zh-CN" altLang="en-US" sz="1600">
                  <a:latin typeface="+mn-ea"/>
                  <a:ea typeface="+mn-ea"/>
                </a:rPr>
                <a:t>文件</a:t>
              </a:r>
              <a:r>
                <a:rPr lang="en-US" altLang="zh-CN" sz="1600">
                  <a:latin typeface="+mn-ea"/>
                  <a:ea typeface="+mn-ea"/>
                </a:rPr>
                <a:t>)</a:t>
              </a:r>
              <a:endParaRPr lang="en-US" altLang="zh-CN" sz="1600">
                <a:latin typeface="+mn-ea"/>
                <a:ea typeface="+mn-ea"/>
              </a:endParaRPr>
            </a:p>
          </p:txBody>
        </p:sp>
        <p:sp>
          <p:nvSpPr>
            <p:cNvPr id="32" name="文本框 22"/>
            <p:cNvSpPr txBox="1">
              <a:spLocks noChangeArrowheads="1"/>
            </p:cNvSpPr>
            <p:nvPr/>
          </p:nvSpPr>
          <p:spPr bwMode="auto">
            <a:xfrm>
              <a:off x="4656" y="2129"/>
              <a:ext cx="628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编译错误</a:t>
              </a:r>
              <a:endParaRPr lang="zh-CN" altLang="en-US" sz="1600">
                <a:latin typeface="+mn-ea"/>
                <a:ea typeface="+mn-ea"/>
              </a:endParaRPr>
            </a:p>
          </p:txBody>
        </p:sp>
        <p:sp>
          <p:nvSpPr>
            <p:cNvPr id="33" name="文本框 24"/>
            <p:cNvSpPr txBox="1">
              <a:spLocks noChangeArrowheads="1"/>
            </p:cNvSpPr>
            <p:nvPr/>
          </p:nvSpPr>
          <p:spPr bwMode="auto">
            <a:xfrm>
              <a:off x="4656" y="3617"/>
              <a:ext cx="628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>
                  <a:latin typeface="+mn-ea"/>
                  <a:ea typeface="+mn-ea"/>
                </a:rPr>
                <a:t>结果错误</a:t>
              </a:r>
              <a:endParaRPr lang="zh-CN" altLang="en-US" sz="160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15297" y="1260626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IntelliJ IDEA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编写源码、编译、执行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4940" y="1972556"/>
            <a:ext cx="7610475" cy="4772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43640" y="1276045"/>
            <a:ext cx="168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JetBrain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15297" y="1260626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IntelliJ IDEA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创建工程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IDEA基本操作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72315" y="1952003"/>
            <a:ext cx="8174933" cy="459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81282" y="348250"/>
            <a:ext cx="436245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014" y="348250"/>
            <a:ext cx="4635191" cy="64130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1.5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创建、编译和执行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Eclipse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中（开源）编译执行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" name="图片 7" descr="1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16452" y="1985759"/>
            <a:ext cx="6223241" cy="443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自选图形 11"/>
          <p:cNvSpPr>
            <a:spLocks noChangeArrowheads="1"/>
          </p:cNvSpPr>
          <p:nvPr/>
        </p:nvSpPr>
        <p:spPr bwMode="auto">
          <a:xfrm>
            <a:off x="1360690" y="3425622"/>
            <a:ext cx="1511300" cy="792162"/>
          </a:xfrm>
          <a:prstGeom prst="wedgeRoundRectCallout">
            <a:avLst>
              <a:gd name="adj1" fmla="val 100523"/>
              <a:gd name="adj2" fmla="val -79458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46800" rIns="46800"/>
          <a:lstStyle/>
          <a:p>
            <a:pPr>
              <a:defRPr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在鼠标右键菜单中选择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</a:rPr>
              <a:t>运行方式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</a:rPr>
              <a:t>应用程序</a:t>
            </a:r>
            <a:endParaRPr lang="zh-CN" altLang="en-US" sz="1400" b="1" i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自选图形 12"/>
          <p:cNvSpPr>
            <a:spLocks noChangeArrowheads="1"/>
          </p:cNvSpPr>
          <p:nvPr/>
        </p:nvSpPr>
        <p:spPr bwMode="auto">
          <a:xfrm>
            <a:off x="1360690" y="2417559"/>
            <a:ext cx="1511300" cy="576263"/>
          </a:xfrm>
          <a:prstGeom prst="wedgeRoundRectCallout">
            <a:avLst>
              <a:gd name="adj1" fmla="val 83931"/>
              <a:gd name="adj2" fmla="val -54958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46800" rIns="46800"/>
          <a:lstStyle/>
          <a:p>
            <a:pPr>
              <a:defRPr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保存源文件将自动执行编译</a:t>
            </a:r>
            <a:endParaRPr lang="zh-CN" altLang="en-US" sz="1400" b="1" i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864193" y="1473640"/>
            <a:ext cx="8001000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注释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保留字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修饰符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语句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块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类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main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注释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476212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程序包含三种注释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多行注释：用于某行的一部分、单行或多行注释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/*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注释内容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		   注释内容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单行注释：用于单行或不到一行的注释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//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注释内容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文档注释：可以使用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javadoc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提取注释，自动形成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文档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/**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注释内容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		    注释内容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/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Javadoc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注释的作用和范围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7" y="1936349"/>
            <a:ext cx="9734033" cy="467836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Javadoc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注释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的作用是对代码的功能进行注释，同时自动形成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文档，注释的对象可以是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类，特别是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public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类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类的方法，特别是类的公有方法（静态方法，实例方法）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类的数据成员，特别是公有数据成员（静态成员、实例成员）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Javadoc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自动生成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Javadoc生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49291" y="1927952"/>
            <a:ext cx="8743646" cy="4918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保留字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8001000" cy="100515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3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u="sng" dirty="0">
                <a:latin typeface="微软雅黑" panose="020B0503020204020204" charset="-122"/>
                <a:ea typeface="微软雅黑" panose="020B0503020204020204" charset="-122"/>
              </a:rPr>
              <a:t>保留字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zh-CN" altLang="en-US" sz="2800" u="sng" dirty="0">
                <a:latin typeface="微软雅黑" panose="020B0503020204020204" charset="-122"/>
                <a:ea typeface="微软雅黑" panose="020B0503020204020204" charset="-122"/>
              </a:rPr>
              <a:t>关键字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(keyword)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是对编译器有具体意义，不能在程序中用于其它目的的单词。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程序员定义的标识符不能是保留字。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1863547" y="438395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class</a:t>
            </a:r>
            <a:r>
              <a:rPr lang="en-US" altLang="zh-CN" sz="2000" dirty="0">
                <a:latin typeface="+mn-ea"/>
                <a:ea typeface="+mn-ea"/>
              </a:rPr>
              <a:t> Welcome {	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static void</a:t>
            </a:r>
            <a:r>
              <a:rPr lang="en-US" altLang="zh-CN" sz="2000" dirty="0">
                <a:latin typeface="+mn-ea"/>
                <a:ea typeface="+mn-ea"/>
              </a:rPr>
              <a:t>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修饰符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8"/>
            <a:ext cx="8001000" cy="170776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中的某些关键字称为</a:t>
            </a:r>
            <a:r>
              <a:rPr lang="zh-CN" altLang="en-US" sz="2800" u="sng" dirty="0">
                <a:latin typeface="微软雅黑" panose="020B0503020204020204" charset="-122"/>
                <a:ea typeface="微软雅黑" panose="020B0503020204020204" charset="-122"/>
              </a:rPr>
              <a:t>修饰符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(modifier)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，用于指定数据、方法、类的属性以及它们的用法。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常见</a:t>
            </a:r>
            <a:r>
              <a:rPr lang="zh-CN" altLang="en-US" sz="2800" u="sng" dirty="0">
                <a:latin typeface="微软雅黑" panose="020B0503020204020204" charset="-122"/>
                <a:ea typeface="微软雅黑" panose="020B0503020204020204" charset="-122"/>
              </a:rPr>
              <a:t>修饰符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public, protected, private, static,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abstract, final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499031" y="3846141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</a:t>
            </a:r>
            <a:r>
              <a:rPr lang="en-US" altLang="zh-CN" sz="2000" dirty="0">
                <a:latin typeface="+mn-ea"/>
                <a:ea typeface="+mn-ea"/>
              </a:rPr>
              <a:t> class Welcome {	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</a:t>
            </a: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static</a:t>
            </a:r>
            <a:r>
              <a:rPr lang="en-US" altLang="zh-CN" sz="2000" dirty="0">
                <a:latin typeface="+mn-ea"/>
                <a:ea typeface="+mn-ea"/>
              </a:rPr>
              <a:t>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语句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8001000" cy="10492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800" u="sng" dirty="0">
                <a:latin typeface="微软雅黑" panose="020B0503020204020204" charset="-122"/>
                <a:ea typeface="微软雅黑" panose="020B0503020204020204" charset="-122"/>
              </a:rPr>
              <a:t>语句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(statement)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代表一个动作或一系列动作。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中的每个语句都以分号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(;)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结尾。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420698" y="3142844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Java!");</a:t>
            </a:r>
            <a:endParaRPr lang="en-US" altLang="zh-CN" sz="2000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7" name="矩形 3"/>
          <p:cNvSpPr txBox="1">
            <a:spLocks noChangeArrowheads="1"/>
          </p:cNvSpPr>
          <p:nvPr/>
        </p:nvSpPr>
        <p:spPr>
          <a:xfrm>
            <a:off x="1128598" y="5017008"/>
            <a:ext cx="9476212" cy="10492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800" u="sng" dirty="0">
                <a:latin typeface="微软雅黑" panose="020B0503020204020204" charset="-122"/>
                <a:ea typeface="微软雅黑" panose="020B0503020204020204" charset="-122"/>
              </a:rPr>
              <a:t>要注意区分表达式（</a:t>
            </a:r>
            <a:r>
              <a:rPr lang="en-US" altLang="zh-CN" sz="2800" u="sng" dirty="0">
                <a:latin typeface="微软雅黑" panose="020B0503020204020204" charset="-122"/>
                <a:ea typeface="微软雅黑" panose="020B0503020204020204" charset="-122"/>
              </a:rPr>
              <a:t>expression</a:t>
            </a:r>
            <a:r>
              <a:rPr lang="zh-CN" altLang="en-US" sz="2800" u="sng" dirty="0">
                <a:latin typeface="微软雅黑" panose="020B0503020204020204" charset="-122"/>
                <a:ea typeface="微软雅黑" panose="020B0503020204020204" charset="-122"/>
              </a:rPr>
              <a:t>）和语句的区别</a:t>
            </a:r>
            <a:endParaRPr lang="en-US" altLang="zh-CN" sz="2800" u="sng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800" u="sng" dirty="0">
                <a:latin typeface="微软雅黑" panose="020B0503020204020204" charset="-122"/>
                <a:ea typeface="微软雅黑" panose="020B0503020204020204" charset="-122"/>
              </a:rPr>
              <a:t> i = 1 </a:t>
            </a:r>
            <a:r>
              <a:rPr lang="zh-CN" altLang="en-US" sz="2800" u="sng" dirty="0">
                <a:latin typeface="微软雅黑" panose="020B0503020204020204" charset="-122"/>
                <a:ea typeface="微软雅黑" panose="020B0503020204020204" charset="-122"/>
              </a:rPr>
              <a:t>是赋值表达式</a:t>
            </a:r>
            <a:endParaRPr lang="en-US" altLang="zh-CN" sz="2800" u="sng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800" u="sng" dirty="0">
                <a:latin typeface="微软雅黑" panose="020B0503020204020204" charset="-122"/>
                <a:ea typeface="微软雅黑" panose="020B0503020204020204" charset="-122"/>
              </a:rPr>
              <a:t> i = 1; </a:t>
            </a:r>
            <a:r>
              <a:rPr lang="zh-CN" altLang="en-US" sz="2800" u="sng" dirty="0">
                <a:latin typeface="微软雅黑" panose="020B0503020204020204" charset="-122"/>
                <a:ea typeface="微软雅黑" panose="020B0503020204020204" charset="-122"/>
              </a:rPr>
              <a:t>是语句</a:t>
            </a:r>
            <a:endParaRPr lang="en-US" altLang="zh-CN" sz="2800" u="sng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块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7" y="1936349"/>
            <a:ext cx="8628719" cy="16766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程序中成对的大括号形成一个块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(block)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，是用于组织程序的重要部件。块是程序设计语言里非常重要的概念，它决定了变量的作用域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(scope)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435506" y="3794016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9" name="组合 14"/>
          <p:cNvGrpSpPr/>
          <p:nvPr/>
        </p:nvGrpSpPr>
        <p:grpSpPr bwMode="auto">
          <a:xfrm>
            <a:off x="2083206" y="4597291"/>
            <a:ext cx="6192837" cy="649287"/>
            <a:chOff x="1111" y="2205"/>
            <a:chExt cx="3901" cy="409"/>
          </a:xfrm>
        </p:grpSpPr>
        <p:sp>
          <p:nvSpPr>
            <p:cNvPr id="10" name="直线 5"/>
            <p:cNvSpPr>
              <a:spLocks noChangeShapeType="1"/>
            </p:cNvSpPr>
            <p:nvPr/>
          </p:nvSpPr>
          <p:spPr bwMode="auto">
            <a:xfrm flipH="1">
              <a:off x="1111" y="2614"/>
              <a:ext cx="3901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线 6"/>
            <p:cNvSpPr>
              <a:spLocks noChangeShapeType="1"/>
            </p:cNvSpPr>
            <p:nvPr/>
          </p:nvSpPr>
          <p:spPr bwMode="auto">
            <a:xfrm flipH="1">
              <a:off x="4785" y="2205"/>
              <a:ext cx="227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7"/>
            <p:cNvSpPr>
              <a:spLocks noChangeShapeType="1"/>
            </p:cNvSpPr>
            <p:nvPr/>
          </p:nvSpPr>
          <p:spPr bwMode="auto">
            <a:xfrm>
              <a:off x="5012" y="2205"/>
              <a:ext cx="0" cy="40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直线 10"/>
          <p:cNvSpPr>
            <a:spLocks noChangeShapeType="1"/>
          </p:cNvSpPr>
          <p:nvPr/>
        </p:nvSpPr>
        <p:spPr bwMode="auto">
          <a:xfrm>
            <a:off x="8563381" y="4309953"/>
            <a:ext cx="0" cy="1223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1722843" y="4309953"/>
            <a:ext cx="6840538" cy="1223963"/>
            <a:chOff x="884" y="2024"/>
            <a:chExt cx="4309" cy="771"/>
          </a:xfrm>
        </p:grpSpPr>
        <p:sp>
          <p:nvSpPr>
            <p:cNvPr id="15" name="直线 8"/>
            <p:cNvSpPr>
              <a:spLocks noChangeShapeType="1"/>
            </p:cNvSpPr>
            <p:nvPr/>
          </p:nvSpPr>
          <p:spPr bwMode="auto">
            <a:xfrm flipH="1">
              <a:off x="2880" y="2024"/>
              <a:ext cx="231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线 9"/>
            <p:cNvSpPr>
              <a:spLocks noChangeShapeType="1"/>
            </p:cNvSpPr>
            <p:nvPr/>
          </p:nvSpPr>
          <p:spPr bwMode="auto">
            <a:xfrm flipH="1">
              <a:off x="884" y="2795"/>
              <a:ext cx="4309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线 12"/>
            <p:cNvSpPr>
              <a:spLocks noChangeShapeType="1"/>
            </p:cNvSpPr>
            <p:nvPr/>
          </p:nvSpPr>
          <p:spPr bwMode="auto">
            <a:xfrm>
              <a:off x="5193" y="2024"/>
              <a:ext cx="0" cy="771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文本框 15"/>
          <p:cNvSpPr txBox="1">
            <a:spLocks noChangeArrowheads="1"/>
          </p:cNvSpPr>
          <p:nvPr/>
        </p:nvSpPr>
        <p:spPr bwMode="auto">
          <a:xfrm>
            <a:off x="7267981" y="5030678"/>
            <a:ext cx="8699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方法块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9" name="文本框 16"/>
          <p:cNvSpPr txBox="1">
            <a:spLocks noChangeArrowheads="1"/>
          </p:cNvSpPr>
          <p:nvPr/>
        </p:nvSpPr>
        <p:spPr bwMode="auto">
          <a:xfrm>
            <a:off x="7844243" y="5389453"/>
            <a:ext cx="6540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类块</a:t>
            </a:r>
            <a:endParaRPr lang="zh-CN" altLang="en-US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类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7322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类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(class)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的基本结构，类是对象的模板或蓝图。一个程序可以包含一个或多个类。一个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源文件里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最多只有一个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公有类。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633383" y="3721732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class Welcome {	</a:t>
            </a:r>
            <a:endParaRPr lang="en-US" altLang="zh-CN" sz="2000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args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) { </a:t>
            </a:r>
            <a:endParaRPr lang="en-US" altLang="zh-CN" sz="2000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Java!");</a:t>
            </a:r>
            <a:endParaRPr lang="en-US" altLang="zh-CN" sz="2000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}</a:t>
            </a:r>
            <a:endParaRPr lang="en-US" altLang="zh-CN" sz="2000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}</a:t>
            </a:r>
            <a:endParaRPr lang="en-US" altLang="zh-CN" sz="20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1.1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了解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历史及特征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68462" y="2728596"/>
            <a:ext cx="8317377" cy="388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语言是由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Sun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公司于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1995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日正式推出的面向对象的程序设计语言，集安全性、简单性、易用性和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平台无关性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于一身，适合网络环境下跨平台编程使用。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最大的优势就是跨平台运行，源代码被编译成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.class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文件后，把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.class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放到不同的平台上直接运行，代码的可移植性非常好。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方法：必须通过对象或类调用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7322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System.out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是标准输出流对象，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println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是该对象的一个方法，该方法向标准输出流（显示屏）显示字符。括号中的字符串是方法的参数。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625054" y="378783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("Welcome to Java!")</a:t>
            </a:r>
            <a:r>
              <a:rPr lang="en-US" altLang="zh-CN" sz="2000" dirty="0">
                <a:latin typeface="+mn-ea"/>
                <a:ea typeface="+mn-ea"/>
              </a:rPr>
              <a:t>;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main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方法及</a:t>
            </a:r>
            <a:r>
              <a:rPr lang="en-US" altLang="zh-CN" sz="2800" b="1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init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方法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19445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解释器通过调用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main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方法执行应用程序。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main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方法是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应用程序（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 Application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）的入口。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有二种类型的程序。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Application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：由操作系统通过启动类的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main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方法启动。可以启动任意一个类，被启动的类必须有公有的静态的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main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Applet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：只能嵌在网页里，在浏览器里运行。没有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main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方法，入口为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init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( 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958401" y="4099436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//This program prints Welcome to Java!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Welcome {	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public static void main(String[] </a:t>
            </a:r>
            <a:r>
              <a:rPr lang="en-US" altLang="zh-CN" sz="2000" dirty="0" err="1">
                <a:solidFill>
                  <a:schemeClr val="accent2"/>
                </a:solidFill>
                <a:latin typeface="+mn-ea"/>
                <a:ea typeface="+mn-ea"/>
              </a:rPr>
              <a:t>args</a:t>
            </a: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) { </a:t>
            </a:r>
            <a:endParaRPr lang="en-US" altLang="zh-CN" sz="2000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System.out.println</a:t>
            </a:r>
            <a:r>
              <a:rPr lang="en-US" altLang="zh-CN" sz="2000" dirty="0">
                <a:latin typeface="+mn-ea"/>
                <a:ea typeface="+mn-ea"/>
              </a:rPr>
              <a:t>("Welcome to Java!");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solidFill>
                  <a:schemeClr val="accent2"/>
                </a:solidFill>
                <a:latin typeface="+mn-ea"/>
                <a:ea typeface="+mn-ea"/>
              </a:rPr>
              <a:t>  }</a:t>
            </a:r>
            <a:endParaRPr lang="en-US" altLang="zh-CN" sz="2000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在消息对话框中显示文本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5314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可以使用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JOptionPane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showMessageDialog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方法显示消息文本。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335111" y="2673087"/>
            <a:ext cx="7416800" cy="31400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import </a:t>
            </a:r>
            <a:r>
              <a:rPr lang="en-US" altLang="zh-CN" sz="2000" dirty="0" err="1">
                <a:latin typeface="+mn-ea"/>
                <a:ea typeface="+mn-ea"/>
              </a:rPr>
              <a:t>javax.swing.JOptionPane</a:t>
            </a:r>
            <a:r>
              <a:rPr lang="en-US" altLang="zh-CN" sz="2000" dirty="0">
                <a:latin typeface="+mn-ea"/>
                <a:ea typeface="+mn-ea"/>
              </a:rPr>
              <a:t>;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public class </a:t>
            </a:r>
            <a:r>
              <a:rPr lang="en-US" altLang="zh-CN" sz="2000" dirty="0" err="1">
                <a:latin typeface="+mn-ea"/>
                <a:ea typeface="+mn-ea"/>
              </a:rPr>
              <a:t>WelcomeInMessageDialogBox</a:t>
            </a:r>
            <a:r>
              <a:rPr lang="en-US" altLang="zh-CN" sz="2000" dirty="0">
                <a:latin typeface="+mn-ea"/>
                <a:ea typeface="+mn-ea"/>
              </a:rPr>
              <a:t> {	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public static void main(String[] </a:t>
            </a:r>
            <a:r>
              <a:rPr lang="en-US" altLang="zh-CN" sz="2000" dirty="0" err="1">
                <a:latin typeface="+mn-ea"/>
                <a:ea typeface="+mn-ea"/>
              </a:rPr>
              <a:t>args</a:t>
            </a:r>
            <a:r>
              <a:rPr lang="en-US" altLang="zh-CN" sz="2000" dirty="0">
                <a:latin typeface="+mn-ea"/>
                <a:ea typeface="+mn-ea"/>
              </a:rPr>
              <a:t>) { 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en-US" altLang="zh-CN" sz="2000" dirty="0" err="1">
                <a:latin typeface="+mn-ea"/>
                <a:ea typeface="+mn-ea"/>
              </a:rPr>
              <a:t>JOptionPane.showMessageDialog</a:t>
            </a:r>
            <a:r>
              <a:rPr lang="en-US" altLang="zh-CN" sz="2000" dirty="0">
                <a:latin typeface="+mn-ea"/>
                <a:ea typeface="+mn-ea"/>
              </a:rPr>
              <a:t>(null,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  	“Welcome to Java!”,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	“Example 1.2 Output”,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	</a:t>
            </a:r>
            <a:r>
              <a:rPr lang="en-US" altLang="zh-CN" sz="2000" dirty="0" err="1">
                <a:latin typeface="+mn-ea"/>
                <a:ea typeface="+mn-ea"/>
              </a:rPr>
              <a:t>JOptionPane.INFORMATION_MESSAGE</a:t>
            </a:r>
            <a:r>
              <a:rPr lang="en-US" altLang="zh-CN" sz="2000" dirty="0">
                <a:latin typeface="+mn-ea"/>
                <a:ea typeface="+mn-ea"/>
              </a:rPr>
              <a:t>);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  }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}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9" name="图片 5" descr="1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99161" y="5194037"/>
            <a:ext cx="30638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8"/>
          <p:cNvGrpSpPr/>
          <p:nvPr/>
        </p:nvGrpSpPr>
        <p:grpSpPr bwMode="auto">
          <a:xfrm>
            <a:off x="5440386" y="4689212"/>
            <a:ext cx="719138" cy="576263"/>
            <a:chOff x="2517" y="2704"/>
            <a:chExt cx="1134" cy="363"/>
          </a:xfrm>
        </p:grpSpPr>
        <p:sp>
          <p:nvSpPr>
            <p:cNvPr id="11" name="直线 6"/>
            <p:cNvSpPr>
              <a:spLocks noChangeShapeType="1"/>
            </p:cNvSpPr>
            <p:nvPr/>
          </p:nvSpPr>
          <p:spPr bwMode="auto">
            <a:xfrm>
              <a:off x="3651" y="2704"/>
              <a:ext cx="0" cy="363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7"/>
            <p:cNvSpPr>
              <a:spLocks noChangeShapeType="1"/>
            </p:cNvSpPr>
            <p:nvPr/>
          </p:nvSpPr>
          <p:spPr bwMode="auto">
            <a:xfrm flipH="1">
              <a:off x="2517" y="2704"/>
              <a:ext cx="1134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直线 9"/>
          <p:cNvSpPr>
            <a:spLocks noChangeShapeType="1"/>
          </p:cNvSpPr>
          <p:nvPr/>
        </p:nvSpPr>
        <p:spPr bwMode="auto">
          <a:xfrm>
            <a:off x="5222899" y="4401875"/>
            <a:ext cx="172878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直线 10"/>
          <p:cNvSpPr>
            <a:spLocks noChangeShapeType="1"/>
          </p:cNvSpPr>
          <p:nvPr/>
        </p:nvSpPr>
        <p:spPr bwMode="auto">
          <a:xfrm>
            <a:off x="6951686" y="4401875"/>
            <a:ext cx="0" cy="122396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直线 11"/>
          <p:cNvSpPr>
            <a:spLocks noChangeShapeType="1"/>
          </p:cNvSpPr>
          <p:nvPr/>
        </p:nvSpPr>
        <p:spPr bwMode="auto">
          <a:xfrm>
            <a:off x="4791099" y="5121012"/>
            <a:ext cx="0" cy="576263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直线 12"/>
          <p:cNvSpPr>
            <a:spLocks noChangeShapeType="1"/>
          </p:cNvSpPr>
          <p:nvPr/>
        </p:nvSpPr>
        <p:spPr bwMode="auto">
          <a:xfrm>
            <a:off x="4791099" y="5697275"/>
            <a:ext cx="1152525" cy="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3"/>
          <p:cNvSpPr txBox="1">
            <a:spLocks noChangeArrowheads="1"/>
          </p:cNvSpPr>
          <p:nvPr/>
        </p:nvSpPr>
        <p:spPr bwMode="auto">
          <a:xfrm>
            <a:off x="6931049" y="4190737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消息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8" name="文本框 14"/>
          <p:cNvSpPr txBox="1">
            <a:spLocks noChangeArrowheads="1"/>
          </p:cNvSpPr>
          <p:nvPr/>
        </p:nvSpPr>
        <p:spPr bwMode="auto">
          <a:xfrm>
            <a:off x="6138886" y="4479662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CC"/>
                </a:solidFill>
              </a:rPr>
              <a:t>标题</a:t>
            </a:r>
            <a:endParaRPr lang="zh-CN" altLang="en-US">
              <a:solidFill>
                <a:srgbClr val="0000CC"/>
              </a:solidFill>
            </a:endParaRPr>
          </a:p>
        </p:txBody>
      </p:sp>
      <p:sp>
        <p:nvSpPr>
          <p:cNvPr id="19" name="文本框 15"/>
          <p:cNvSpPr txBox="1">
            <a:spLocks noChangeArrowheads="1"/>
          </p:cNvSpPr>
          <p:nvPr/>
        </p:nvSpPr>
        <p:spPr bwMode="auto">
          <a:xfrm>
            <a:off x="4214836" y="5409937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6600"/>
                </a:solidFill>
              </a:rPr>
              <a:t>图标</a:t>
            </a:r>
            <a:endParaRPr lang="zh-CN" altLang="en-US">
              <a:solidFill>
                <a:srgbClr val="FF66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1.6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程序剖析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在消息对话框中显示文本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1128598" y="1936349"/>
            <a:ext cx="9767084" cy="5314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可以使用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JOptionPane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showMessageDialog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方法显示消息文本。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JOptionPane.showMessageDialo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85900" y="1936349"/>
            <a:ext cx="8717466" cy="4903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1.1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了解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历史及特征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3389" y="1225111"/>
            <a:ext cx="11534660" cy="5807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语言具有以下特征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简单：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源自于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C++,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但做了很多的简化。例如，取消了多重继承、指针、自动垃圾回收。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面向对象：纯粹的面对对象程序设计语言，没有面向过程语言的全局变量、全局函数等。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分布式：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程序可以在多台计算机上协同计算，可以基于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 RMI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 RPC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编写分布式应用程序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解释性：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的源程序被编译成字节码，在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虚拟机上解释运行，因此效率不如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健壮性：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取消了指针，对数组下标越界进行检查，垃圾自动回收，具有运行时的异常处理功能。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安全性：从网络上下载的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Applet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程序，在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的安全机制保护下，不会破坏本地系统。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与体系结构无关：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Write once, run anywhere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可移植性好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Write once, run anywhere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高性能：基于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的分布式计算环境能够应付高并发的服务请求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多线程：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在语言级别（例如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synchronized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关键字）支持多线程编程，不需要额外的线程库。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1.2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1027096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语言规范，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IDE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语言规范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,API,JDK,IDE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654872" y="1950120"/>
            <a:ext cx="10920094" cy="3855769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语言规范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(Java Language Specification, JLS)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语言的语法和语义技术性定义，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对语言的语法、语义最权威的解释。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应用程序接口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(Application Program Interface, API)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预定义类和接口。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要熟练使用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，必须熟悉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开发工具包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(Java Development Kit, JDK)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包含软件库、基于命令行的编译器、解释器以及其它工具。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defRPr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如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javac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（编译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程序）、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（运行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程序）、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jdb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（调试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程序）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(Integrated Development Environment, IDE)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在一个图形界面中，完成工程管理、源代码编辑、编译、调试和在线帮助等功能。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1.2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语言规范，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JDK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IDE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652" y="1228245"/>
            <a:ext cx="647024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平台版本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654872" y="1950120"/>
            <a:ext cx="10494197" cy="3855769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 SE(Java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Flatform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, Standard Edition)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49605" lvl="1" indent="-177800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以前称为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J2SE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。主要用于开发和部署在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桌面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使用的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应用程序。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 EE(Java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Flatform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, Enterprise Edition)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49605" lvl="1" indent="-177800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以前称为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J2EE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。它帮助开发和部署可移植、健壮、可伸缩且安全的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服务器端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应用程序。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 EE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是在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 SE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的基础上构建的，它提供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Web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服务、组件模型、管理和通信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Java ME(Java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Flatform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, Micro Edition)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49605" lvl="1" indent="-177800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以前称为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J2ME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。它为在移动设备和嵌入式设备（比如手机、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PDA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、电视机顶盒和打印机）上运行的应用程序提供一个健壮且灵活的环境。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1.3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7979451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第一个简单的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5297" y="1316381"/>
            <a:ext cx="7715150" cy="6115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在控制台中输出“</a:t>
            </a:r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Welcome to Java!”</a:t>
            </a:r>
            <a:endParaRPr lang="en-US" altLang="zh-CN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441303" y="2917503"/>
            <a:ext cx="741680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//This program prints Welcome to Java! </a:t>
            </a:r>
            <a:endParaRPr lang="en-US" altLang="zh-CN" sz="200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public class Welcome {	</a:t>
            </a:r>
            <a:endParaRPr lang="en-US" altLang="zh-CN" sz="200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public static void main(String[] args) { </a:t>
            </a:r>
            <a:endParaRPr lang="en-US" altLang="zh-CN" sz="200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  System.out.println("Welcome to Java!");</a:t>
            </a:r>
            <a:endParaRPr lang="en-US" altLang="zh-CN" sz="200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  }</a:t>
            </a:r>
            <a:endParaRPr lang="en-US" altLang="zh-CN" sz="200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>
                <a:latin typeface="+mn-ea"/>
                <a:ea typeface="+mn-ea"/>
              </a:rPr>
              <a:t>}</a:t>
            </a:r>
            <a:endParaRPr lang="en-US" altLang="zh-CN" sz="2000">
              <a:latin typeface="+mn-ea"/>
              <a:ea typeface="+mn-ea"/>
            </a:endParaRPr>
          </a:p>
        </p:txBody>
      </p:sp>
      <p:grpSp>
        <p:nvGrpSpPr>
          <p:cNvPr id="8" name="组合 16"/>
          <p:cNvGrpSpPr/>
          <p:nvPr/>
        </p:nvGrpSpPr>
        <p:grpSpPr bwMode="auto">
          <a:xfrm>
            <a:off x="368278" y="2425378"/>
            <a:ext cx="7273925" cy="863600"/>
            <a:chOff x="657" y="1389"/>
            <a:chExt cx="4582" cy="544"/>
          </a:xfrm>
        </p:grpSpPr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657" y="1751"/>
              <a:ext cx="4582" cy="182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自选图形 6"/>
            <p:cNvSpPr/>
            <p:nvPr/>
          </p:nvSpPr>
          <p:spPr bwMode="auto">
            <a:xfrm>
              <a:off x="2925" y="1389"/>
              <a:ext cx="576" cy="208"/>
            </a:xfrm>
            <a:prstGeom prst="accentCallout2">
              <a:avLst>
                <a:gd name="adj1" fmla="val 34616"/>
                <a:gd name="adj2" fmla="val -8333"/>
                <a:gd name="adj3" fmla="val 34616"/>
                <a:gd name="adj4" fmla="val -46875"/>
                <a:gd name="adj5" fmla="val 174519"/>
                <a:gd name="adj6" fmla="val -86634"/>
              </a:avLst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r>
                <a:rPr lang="zh-CN" altLang="en-US" dirty="0"/>
                <a:t>行注释</a:t>
              </a:r>
              <a:endParaRPr lang="zh-CN" altLang="en-US" dirty="0"/>
            </a:p>
          </p:txBody>
        </p:sp>
      </p:grpSp>
      <p:grpSp>
        <p:nvGrpSpPr>
          <p:cNvPr id="11" name="组合 17"/>
          <p:cNvGrpSpPr/>
          <p:nvPr/>
        </p:nvGrpSpPr>
        <p:grpSpPr bwMode="auto">
          <a:xfrm>
            <a:off x="368278" y="3288978"/>
            <a:ext cx="7273925" cy="2089150"/>
            <a:chOff x="657" y="1933"/>
            <a:chExt cx="4582" cy="1316"/>
          </a:xfrm>
        </p:grpSpPr>
        <p:sp>
          <p:nvSpPr>
            <p:cNvPr id="12" name="矩形 7"/>
            <p:cNvSpPr>
              <a:spLocks noChangeArrowheads="1"/>
            </p:cNvSpPr>
            <p:nvPr/>
          </p:nvSpPr>
          <p:spPr bwMode="auto">
            <a:xfrm>
              <a:off x="657" y="1933"/>
              <a:ext cx="4582" cy="998"/>
            </a:xfrm>
            <a:prstGeom prst="rect">
              <a:avLst/>
            </a:prstGeom>
            <a:solidFill>
              <a:srgbClr val="FFCC00">
                <a:alpha val="20000"/>
              </a:srgbClr>
            </a:solidFill>
            <a:ln w="9525" algn="ctr">
              <a:solidFill>
                <a:schemeClr val="accent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自选图形 13"/>
            <p:cNvSpPr/>
            <p:nvPr/>
          </p:nvSpPr>
          <p:spPr bwMode="auto">
            <a:xfrm>
              <a:off x="1340" y="3041"/>
              <a:ext cx="576" cy="208"/>
            </a:xfrm>
            <a:prstGeom prst="accentCallout2">
              <a:avLst>
                <a:gd name="adj1" fmla="val 34616"/>
                <a:gd name="adj2" fmla="val -8333"/>
                <a:gd name="adj3" fmla="val 34616"/>
                <a:gd name="adj4" fmla="val -31426"/>
                <a:gd name="adj5" fmla="val -74519"/>
                <a:gd name="adj6" fmla="val -55556"/>
              </a:avLst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ctr"/>
              <a:r>
                <a:rPr lang="zh-CN" altLang="en-US"/>
                <a:t>类声明</a:t>
              </a:r>
              <a:endParaRPr lang="zh-CN" altLang="en-US"/>
            </a:p>
          </p:txBody>
        </p:sp>
      </p:grpSp>
      <p:grpSp>
        <p:nvGrpSpPr>
          <p:cNvPr id="14" name="组合 18"/>
          <p:cNvGrpSpPr/>
          <p:nvPr/>
        </p:nvGrpSpPr>
        <p:grpSpPr bwMode="auto">
          <a:xfrm>
            <a:off x="414315" y="3577903"/>
            <a:ext cx="6697663" cy="1514475"/>
            <a:chOff x="884" y="2295"/>
            <a:chExt cx="4219" cy="954"/>
          </a:xfrm>
        </p:grpSpPr>
        <p:sp>
          <p:nvSpPr>
            <p:cNvPr id="15" name="矩形 10"/>
            <p:cNvSpPr>
              <a:spLocks noChangeArrowheads="1"/>
            </p:cNvSpPr>
            <p:nvPr/>
          </p:nvSpPr>
          <p:spPr bwMode="auto">
            <a:xfrm>
              <a:off x="884" y="2295"/>
              <a:ext cx="4219" cy="589"/>
            </a:xfrm>
            <a:prstGeom prst="rect">
              <a:avLst/>
            </a:prstGeom>
            <a:solidFill>
              <a:srgbClr val="CCFFCC">
                <a:alpha val="30196"/>
              </a:srgbClr>
            </a:solidFill>
            <a:ln w="9525" algn="ctr">
              <a:solidFill>
                <a:schemeClr val="accent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自选图形 14"/>
            <p:cNvSpPr/>
            <p:nvPr/>
          </p:nvSpPr>
          <p:spPr bwMode="auto">
            <a:xfrm>
              <a:off x="3563" y="3041"/>
              <a:ext cx="859" cy="208"/>
            </a:xfrm>
            <a:prstGeom prst="accentCallout2">
              <a:avLst>
                <a:gd name="adj1" fmla="val 34616"/>
                <a:gd name="adj2" fmla="val -5588"/>
                <a:gd name="adj3" fmla="val 34616"/>
                <a:gd name="adj4" fmla="val -44472"/>
                <a:gd name="adj5" fmla="val -227403"/>
                <a:gd name="adj6" fmla="val -84750"/>
              </a:avLst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r>
                <a:rPr lang="zh-CN" altLang="en-US"/>
                <a:t>方法声明</a:t>
              </a:r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61911" y="5714662"/>
            <a:ext cx="1091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一个类必须包含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public  static  void  main(String[ ])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方法才能作为程序启动类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public  static  void  main(String[ ])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方法是程序的入口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84273" y="3429000"/>
            <a:ext cx="2899317" cy="1333178"/>
            <a:chOff x="7984273" y="3429000"/>
            <a:chExt cx="2899317" cy="1333178"/>
          </a:xfrm>
        </p:grpSpPr>
        <p:sp>
          <p:nvSpPr>
            <p:cNvPr id="3" name="对话气泡: 圆角矩形 2"/>
            <p:cNvSpPr/>
            <p:nvPr/>
          </p:nvSpPr>
          <p:spPr>
            <a:xfrm>
              <a:off x="7984273" y="3429000"/>
              <a:ext cx="2899317" cy="1333178"/>
            </a:xfrm>
            <a:prstGeom prst="wedgeRoundRectCallout">
              <a:avLst>
                <a:gd name="adj1" fmla="val -78910"/>
                <a:gd name="adj2" fmla="val -17799"/>
                <a:gd name="adj3" fmla="val 1666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191779" y="3587757"/>
              <a:ext cx="26304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所有定义必须包含在</a:t>
              </a:r>
              <a:r>
                <a:rPr lang="en-US" altLang="zh-CN" sz="2000" dirty="0">
                  <a:latin typeface="微软雅黑" panose="020B0503020204020204" charset="-122"/>
                  <a:ea typeface="微软雅黑" panose="020B0503020204020204" charset="-122"/>
                </a:rPr>
                <a:t>class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里，没有全局变量，全局函数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1.4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运行环境：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JVM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441880" y="2802860"/>
            <a:ext cx="10494197" cy="385576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的目标代码可以在任何平台上运行。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的源代码编译之后生成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.class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文件，由</a:t>
            </a:r>
            <a:r>
              <a:rPr lang="zh-CN" altLang="en-US" sz="2800" u="sng" dirty="0">
                <a:latin typeface="微软雅黑" panose="020B0503020204020204" charset="-122"/>
                <a:ea typeface="微软雅黑" panose="020B0503020204020204" charset="-122"/>
              </a:rPr>
              <a:t>字节码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(bytecode)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构成。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字节码可以在任何装有</a:t>
            </a:r>
            <a:r>
              <a:rPr lang="en-US" altLang="zh-CN" sz="2800" u="sng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u="sng" dirty="0">
                <a:latin typeface="微软雅黑" panose="020B0503020204020204" charset="-122"/>
                <a:ea typeface="微软雅黑" panose="020B0503020204020204" charset="-122"/>
              </a:rPr>
              <a:t>虚拟机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(Java Virtual Machine)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的计算机上运行。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虚拟机是一个用于解释字节码的软件，有一套虚拟的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指令集及汇编指令，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,class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文件包含了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JVM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指令集。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4"/>
          <p:cNvSpPr>
            <a:spLocks noChangeArrowheads="1"/>
          </p:cNvSpPr>
          <p:nvPr/>
        </p:nvSpPr>
        <p:spPr bwMode="auto">
          <a:xfrm>
            <a:off x="9869277" y="1035585"/>
            <a:ext cx="2159000" cy="2159000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艺术字 5"/>
          <p:cNvSpPr>
            <a:spLocks noChangeArrowheads="1" noChangeShapeType="1" noTextEdit="1"/>
          </p:cNvSpPr>
          <p:nvPr/>
        </p:nvSpPr>
        <p:spPr bwMode="auto">
          <a:xfrm>
            <a:off x="10402677" y="1264185"/>
            <a:ext cx="1066800" cy="3810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150243"/>
              </a:avLst>
            </a:prstTxWarp>
          </a:bodyPr>
          <a:lstStyle/>
          <a:p>
            <a:pPr algn="ctr">
              <a:defRPr/>
            </a:pPr>
            <a:r>
              <a:rPr lang="en-US" altLang="zh-CN" sz="1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1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字节码</a:t>
            </a:r>
            <a:endParaRPr lang="zh-CN" altLang="en-US" sz="1600" kern="10">
              <a:ln w="9525">
                <a:solidFill>
                  <a:srgbClr val="000000"/>
                </a:solidFill>
                <a:round/>
              </a:ln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椭圆 6"/>
          <p:cNvSpPr>
            <a:spLocks noChangeArrowheads="1"/>
          </p:cNvSpPr>
          <p:nvPr/>
        </p:nvSpPr>
        <p:spPr bwMode="auto">
          <a:xfrm>
            <a:off x="10229640" y="1395948"/>
            <a:ext cx="1439862" cy="1439862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椭圆 7"/>
          <p:cNvSpPr>
            <a:spLocks noChangeArrowheads="1"/>
          </p:cNvSpPr>
          <p:nvPr/>
        </p:nvSpPr>
        <p:spPr bwMode="auto">
          <a:xfrm>
            <a:off x="10590002" y="1756310"/>
            <a:ext cx="719138" cy="719138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zh-CN" altLang="en-US" sz="1600"/>
              <a:t>计算机</a:t>
            </a:r>
            <a:endParaRPr lang="zh-CN" altLang="en-US" sz="1600"/>
          </a:p>
        </p:txBody>
      </p:sp>
      <p:sp>
        <p:nvSpPr>
          <p:cNvPr id="14" name="艺术字 8"/>
          <p:cNvSpPr>
            <a:spLocks noChangeArrowheads="1" noChangeShapeType="1" noTextEdit="1"/>
          </p:cNvSpPr>
          <p:nvPr/>
        </p:nvSpPr>
        <p:spPr bwMode="auto">
          <a:xfrm>
            <a:off x="10555077" y="1568985"/>
            <a:ext cx="762000" cy="4572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914549"/>
              </a:avLst>
            </a:prstTxWarp>
          </a:bodyPr>
          <a:lstStyle/>
          <a:p>
            <a:pPr algn="ctr">
              <a:defRPr/>
            </a:pPr>
            <a:r>
              <a:rPr lang="en-US" altLang="zh-CN" sz="1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1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虚拟机</a:t>
            </a:r>
            <a:endParaRPr lang="zh-CN" altLang="en-US" sz="1600" kern="10">
              <a:ln w="9525">
                <a:solidFill>
                  <a:srgbClr val="000000"/>
                </a:solidFill>
                <a:round/>
              </a:ln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95000"/>
          </a:bodyPr>
          <a:lstStyle/>
          <a:p>
            <a:pPr eaLnBrk="1" hangingPunct="1"/>
            <a:r>
              <a:rPr lang="en-US" altLang="zh-CN" dirty="0"/>
              <a:t>1.4</a:t>
            </a:r>
            <a:endParaRPr lang="en-US" altLang="zh-CN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224570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运行环境：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JVM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7957" y="4704202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Linux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76121" y="5076939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Hardware1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76121" y="4338809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Linux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76950" y="4713382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Win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75114" y="5086119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Hardware2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75114" y="4347989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Win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10829" y="4713383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608993" y="5086120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Hardware3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08993" y="4347990"/>
            <a:ext cx="1861851" cy="369332"/>
          </a:xfrm>
          <a:prstGeom prst="rect">
            <a:avLst/>
          </a:prstGeom>
          <a:solidFill>
            <a:schemeClr val="accent4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JVM for Mac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839813" y="4307596"/>
            <a:ext cx="8328752" cy="11017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标注 26"/>
          <p:cNvSpPr/>
          <p:nvPr/>
        </p:nvSpPr>
        <p:spPr>
          <a:xfrm>
            <a:off x="88136" y="2192357"/>
            <a:ext cx="2677098" cy="1608463"/>
          </a:xfrm>
          <a:prstGeom prst="wedgeRoundRectCallout">
            <a:avLst>
              <a:gd name="adj1" fmla="val 35656"/>
              <a:gd name="adj2" fmla="val 79638"/>
              <a:gd name="adj3" fmla="val 16667"/>
            </a:avLst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</a:t>
            </a:r>
            <a:r>
              <a:rPr lang="en-US" altLang="zh-CN" dirty="0"/>
              <a:t>JVM</a:t>
            </a:r>
            <a:r>
              <a:rPr lang="zh-CN" altLang="en-US" dirty="0"/>
              <a:t>层之上看，</a:t>
            </a:r>
            <a:endParaRPr lang="en-US" altLang="zh-CN" dirty="0"/>
          </a:p>
          <a:p>
            <a:pPr algn="ctr"/>
            <a:r>
              <a:rPr lang="zh-CN" altLang="en-US" dirty="0"/>
              <a:t>三台机器是同构的</a:t>
            </a:r>
            <a:endParaRPr lang="en-US" altLang="zh-CN" dirty="0"/>
          </a:p>
          <a:p>
            <a:pPr algn="ctr"/>
            <a:r>
              <a:rPr lang="zh-CN" altLang="en-US" dirty="0"/>
              <a:t>因此同一个</a:t>
            </a:r>
            <a:r>
              <a:rPr lang="en-US" altLang="zh-CN" dirty="0"/>
              <a:t>.</a:t>
            </a:r>
            <a:r>
              <a:rPr lang="en-US" altLang="zh-CN" dirty="0" err="1"/>
              <a:t>classe</a:t>
            </a:r>
            <a:r>
              <a:rPr lang="zh-CN" altLang="en-US" dirty="0"/>
              <a:t>文件可以在不同机器上到处运行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74285" y="3973416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73278" y="3982597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607157" y="3982597"/>
            <a:ext cx="1861851" cy="36933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.class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sp>
        <p:nvSpPr>
          <p:cNvPr id="31" name="圆角矩形标注 30"/>
          <p:cNvSpPr/>
          <p:nvPr/>
        </p:nvSpPr>
        <p:spPr>
          <a:xfrm>
            <a:off x="5541484" y="1674564"/>
            <a:ext cx="3194892" cy="1465243"/>
          </a:xfrm>
          <a:prstGeom prst="wedgeRoundRectCallout">
            <a:avLst>
              <a:gd name="adj1" fmla="val -32902"/>
              <a:gd name="adj2" fmla="val 93327"/>
              <a:gd name="adj3" fmla="val 16667"/>
            </a:avLst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Write Once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Run </a:t>
            </a:r>
            <a:r>
              <a:rPr lang="en-US" altLang="zh-CN" sz="2800" b="1" dirty="0" err="1"/>
              <a:t>Anyware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IMING" val="|4.6|62.9|17.9|14.6|17.7|20.9|38.9|18.6|7.8|46.3"/>
</p:tagLst>
</file>

<file path=ppt/tags/tag2.xml><?xml version="1.0" encoding="utf-8"?>
<p:tagLst xmlns:p="http://schemas.openxmlformats.org/presentationml/2006/main">
  <p:tag name="TIMING" val="|29|16.7|21.2|30.6|28.2"/>
</p:tagLst>
</file>

<file path=ppt/tags/tag3.xml><?xml version="1.0" encoding="utf-8"?>
<p:tagLst xmlns:p="http://schemas.openxmlformats.org/presentationml/2006/main">
  <p:tag name="TIMING" val="|64.6|15.9|24.3"/>
</p:tagLst>
</file>

<file path=ppt/tags/tag4.xml><?xml version="1.0" encoding="utf-8"?>
<p:tagLst xmlns:p="http://schemas.openxmlformats.org/presentationml/2006/main">
  <p:tag name="TIMING" val="|14.6"/>
</p:tagLst>
</file>

<file path=ppt/tags/tag5.xml><?xml version="1.0" encoding="utf-8"?>
<p:tagLst xmlns:p="http://schemas.openxmlformats.org/presentationml/2006/main">
  <p:tag name="TIMING" val="|25.6|13.9|17.5|20.3|34.4"/>
</p:tagLst>
</file>

<file path=ppt/tags/tag6.xml><?xml version="1.0" encoding="utf-8"?>
<p:tagLst xmlns:p="http://schemas.openxmlformats.org/presentationml/2006/main">
  <p:tag name="commondata" val="eyJoZGlkIjoiYjU4NzlhMTJkZDIzOTQ4YTJmN2JlZGI4YmM4OGIzM2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7313</Words>
  <Application>WPS 演示</Application>
  <PresentationFormat>宽屏</PresentationFormat>
  <Paragraphs>524</Paragraphs>
  <Slides>33</Slides>
  <Notes>32</Notes>
  <HiddenSlides>0</HiddenSlides>
  <MMClips>3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宋体</vt:lpstr>
      <vt:lpstr>Wingdings</vt:lpstr>
      <vt:lpstr>华文细黑</vt:lpstr>
      <vt:lpstr>微软雅黑</vt:lpstr>
      <vt:lpstr>Calibri</vt:lpstr>
      <vt:lpstr>Arial Unicode MS</vt:lpstr>
      <vt:lpstr>Calibri Light</vt:lpstr>
      <vt:lpstr>Consolas</vt:lpstr>
      <vt:lpstr>华文新魏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不知该如何取名、</cp:lastModifiedBy>
  <cp:revision>208</cp:revision>
  <dcterms:created xsi:type="dcterms:W3CDTF">2018-01-23T14:33:00Z</dcterms:created>
  <dcterms:modified xsi:type="dcterms:W3CDTF">2024-03-10T12:09:29Z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DB711CF23D3D4E7E95F53A232F9D7FAF_12</vt:lpwstr>
  </property>
</Properties>
</file>